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78" r:id="rId7"/>
    <p:sldId id="277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84" r:id="rId23"/>
    <p:sldId id="285" r:id="rId24"/>
    <p:sldId id="288" r:id="rId25"/>
    <p:sldId id="286" r:id="rId26"/>
    <p:sldId id="287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8DE7-6929-4AF4-8322-5FBBB9413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1528-298B-47C5-8EEF-270B20587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8DE7-6929-4AF4-8322-5FBBB9413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1528-298B-47C5-8EEF-270B20587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8DE7-6929-4AF4-8322-5FBBB9413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1528-298B-47C5-8EEF-270B20587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8DE7-6929-4AF4-8322-5FBBB9413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1528-298B-47C5-8EEF-270B20587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8DE7-6929-4AF4-8322-5FBBB9413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1528-298B-47C5-8EEF-270B20587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8DE7-6929-4AF4-8322-5FBBB9413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1528-298B-47C5-8EEF-270B20587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8DE7-6929-4AF4-8322-5FBBB9413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1528-298B-47C5-8EEF-270B20587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8DE7-6929-4AF4-8322-5FBBB9413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1528-298B-47C5-8EEF-270B20587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8DE7-6929-4AF4-8322-5FBBB9413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1528-298B-47C5-8EEF-270B20587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8DE7-6929-4AF4-8322-5FBBB9413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1528-298B-47C5-8EEF-270B20587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C8DE7-6929-4AF4-8322-5FBBB9413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31528-298B-47C5-8EEF-270B205878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C8DE7-6929-4AF4-8322-5FBBB94138CC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31528-298B-47C5-8EEF-270B205878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Определение качественных показателей молока питьевого, кисломолочных продуктов и сыров,  соответствия их ГОСТ (ТУ) и ФЗ-88 «ТР на молоко и молочную продукцию»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435280" cy="666936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          3.Пороки вкуса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— наиболее распространенный вид пороков: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кислый вкус молоко приобретает в результате жизнедеятельности молочнокислых бактерий или кишечных палочек;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прогорклый вкус образуется в молоке при его длительном хранении в условиях низких температур под действием ферментов липаз, а также появляется в молоке последних дней лактации;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горький вкус обусловлен деятельностью в молоке гнилостных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пептонизирующих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бактерий, может быть вызван присутствием полыни в кормах;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неприятные специфические привкусы могут появляться от наличия в рационе животных крапивы, чеснока, лука, репы, редьки, полевой горчицы и др.;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соленый вкус появляется при некоторых заболеваниях вымени;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металлический привкус молоко приобретает в результате взаимодействия молочной кислоты с металлом тары;</a:t>
            </a:r>
          </a:p>
          <a:p>
            <a:pPr lvl="0" algn="just"/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салистый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привкус возникает при хранении молока на свету в результате окисления молочного жира кислородом воздуха;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дымный привкус и запах возможны в стерилизованном молоке и пакетах, если допущен пережог бумаги при склейке поперечных швов пакета.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4.Пороки цвета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(покраснение, посинение и пожелтение) появляются под влиянием пигментирующих бактерий. Иногда пожелтение молока связано с попаданием крови в молоко при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выдаивании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вследствие болезненного состояния животного.</a:t>
            </a:r>
          </a:p>
          <a:p>
            <a:pPr marL="0" indent="542925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При замерзании молока заметно снижается его качество: нарушается коллоидное состояние, вследствие чего молоко расслаивается; на стенках тары образуется опресненный лед, жир всплывает на поверхность, а белок концентрируется в центральной и нижних частях. При отслаивании в молоке образуются хлопья и комочки. Вкус становится водянистым и сладковатым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Молозивное молоко, полученное в течение семи дней после отела, не выдерживает пастеризации, обладает повышенной кислотностью и увеличенным содержанием альбумина, глобулина и солей. Переработке не подлежит.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628650" algn="just">
              <a:buNone/>
            </a:pPr>
            <a:r>
              <a:rPr lang="ru-RU" dirty="0" err="1">
                <a:solidFill>
                  <a:srgbClr val="002060"/>
                </a:solidFill>
              </a:rPr>
              <a:t>Стародойное</a:t>
            </a:r>
            <a:r>
              <a:rPr lang="ru-RU" dirty="0">
                <a:solidFill>
                  <a:srgbClr val="002060"/>
                </a:solidFill>
              </a:rPr>
              <a:t> молоко, полученное в течение 7-10 дней перед прекращением доения, имеет солоноватый и прогорклый привкус из-за изменения минерального состава и наличия липазы. Сливочное масло из такого молока нестойко при хранении, сыр некачественный. </a:t>
            </a:r>
            <a:r>
              <a:rPr lang="ru-RU" dirty="0" err="1">
                <a:solidFill>
                  <a:srgbClr val="002060"/>
                </a:solidFill>
              </a:rPr>
              <a:t>Стародойное</a:t>
            </a:r>
            <a:r>
              <a:rPr lang="ru-RU" dirty="0">
                <a:solidFill>
                  <a:srgbClr val="002060"/>
                </a:solidFill>
              </a:rPr>
              <a:t> молоко приемке не подлежит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Использование в кулинарии</a:t>
            </a:r>
            <a:r>
              <a:rPr lang="ru-RU" dirty="0">
                <a:solidFill>
                  <a:srgbClr val="002060"/>
                </a:solidFill>
              </a:rPr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Молоко имеет широкую сферу применения в кулинарии: используется в приготовлении первых, вторых блюд, а также различных соусов, добавок, придающих продукту специфический вкус молока.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buNone/>
            </a:pPr>
            <a:r>
              <a:rPr lang="ru-RU" b="1" dirty="0">
                <a:solidFill>
                  <a:srgbClr val="002060"/>
                </a:solidFill>
              </a:rPr>
              <a:t>Хранение, транспортирование, упаковка и маркировка.</a:t>
            </a:r>
            <a:r>
              <a:rPr lang="ru-RU" dirty="0">
                <a:solidFill>
                  <a:srgbClr val="002060"/>
                </a:solidFill>
              </a:rPr>
              <a:t> Хранится молоко в хорошо вентилируемых и затемненных помещениях: пастеризованное при температуре от 0 до 8 °С не более 36 ч с момента окончания технологического процесса; стерилизованное — от 1 до 10 °С до 6 месяцев; от О до 20 °С не более 4 месяцев.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качеству питьевого молока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97666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           </a:t>
            </a:r>
            <a:r>
              <a:rPr lang="ru-RU" dirty="0">
                <a:solidFill>
                  <a:srgbClr val="002060"/>
                </a:solidFill>
              </a:rPr>
              <a:t>Требования к качеству питьевого молока изложены в ГОСТ Р 52090-2013 «Молоко питьевое. Технические условия». При этом используются следующие термины:</a:t>
            </a:r>
          </a:p>
          <a:p>
            <a:pPr marL="0" lv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однородная партия молока или сливок </a:t>
            </a:r>
            <a:r>
              <a:rPr lang="ru-RU" dirty="0">
                <a:solidFill>
                  <a:srgbClr val="002060"/>
                </a:solidFill>
              </a:rPr>
              <a:t>— различные их виды, выпущенные одним предприятием, одинаково обработанные, одного наименования, выработанные в одну рабочую смену, расфасованные в однородную тару из одного </a:t>
            </a:r>
            <a:r>
              <a:rPr lang="ru-RU" dirty="0" err="1">
                <a:solidFill>
                  <a:srgbClr val="002060"/>
                </a:solidFill>
              </a:rPr>
              <a:t>молокохранительного</a:t>
            </a:r>
            <a:r>
              <a:rPr lang="ru-RU" dirty="0">
                <a:solidFill>
                  <a:srgbClr val="002060"/>
                </a:solidFill>
              </a:rPr>
              <a:t> резервуара;</a:t>
            </a:r>
          </a:p>
          <a:p>
            <a:pPr marL="0" lv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средняя проба </a:t>
            </a:r>
            <a:r>
              <a:rPr lang="ru-RU" dirty="0">
                <a:solidFill>
                  <a:srgbClr val="002060"/>
                </a:solidFill>
              </a:rPr>
              <a:t>— часть товара, отобранная от контрольных единиц упаковки однородной партии в одну посуду. Единицей упаковки считают ящик, флягу, отсек цистерны и др.;</a:t>
            </a:r>
          </a:p>
          <a:p>
            <a:pPr marL="0" lvl="0" indent="0" algn="just">
              <a:buNone/>
            </a:pPr>
            <a:r>
              <a:rPr lang="ru-RU" b="1" dirty="0">
                <a:solidFill>
                  <a:srgbClr val="002060"/>
                </a:solidFill>
              </a:rPr>
              <a:t>средний образец </a:t>
            </a:r>
            <a:r>
              <a:rPr lang="ru-RU" dirty="0">
                <a:solidFill>
                  <a:srgbClr val="002060"/>
                </a:solidFill>
              </a:rPr>
              <a:t>— определенная часть средней пробы, выделенная для лабораторного испытания.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542925" algn="just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Отбор проб для товароведной экспертизы, подготовка проб к исследованиям производятся в соответствии со стандартами.</a:t>
            </a:r>
          </a:p>
          <a:p>
            <a:pPr marL="0" indent="542925" algn="just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Каждая принимаемая в торговую сеть партия молока должна иметь сопроводительные документы: о количестве — счет-фактуру, товарно-транспортную накладную предприятия-изготовителя, о качестве — удостоверение.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       При приемке молока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обращают внимание на внешний вид тары;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на состояние поверхности, наличие деформации или ржавчины на металлической таре; загрязнений, сколов на стеклянных бутылках; герметичность бумажной или полимерной тары;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сопоставляют сроки хранения по маркировке и сопроводительным документам;</a:t>
            </a:r>
          </a:p>
          <a:p>
            <a:pPr lvl="0"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определяют температуру поступившего молока.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При оценке качества молока определяют: органолептические показатели (вкус, цвет, запах, консистенцию), физико-химические показатели (плотность, кислотность, точку замерзания, </a:t>
            </a:r>
            <a:r>
              <a:rPr lang="ru-RU" dirty="0" err="1">
                <a:solidFill>
                  <a:srgbClr val="002060"/>
                </a:solidFill>
              </a:rPr>
              <a:t>термоустойчивость</a:t>
            </a:r>
            <a:r>
              <a:rPr lang="ru-RU" dirty="0">
                <a:solidFill>
                  <a:srgbClr val="002060"/>
                </a:solidFill>
              </a:rPr>
              <a:t>, СОМО), массовую долю жира и белка, санитарно-гигиенические показатели.</a:t>
            </a:r>
          </a:p>
        </p:txBody>
      </p:sp>
    </p:spTree>
    <p:extLst>
      <p:ext uri="{BB962C8B-B14F-4D97-AF65-F5344CB8AC3E}">
        <p14:creationId xmlns:p14="http://schemas.microsoft.com/office/powerpoint/2010/main" val="1123385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Приемку молока по количеству проводят путем сплошной проверки всей партии.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При приемке молока по качеству проверяют соответствие качества молока сопроводительным документам поставщика. Качество молока устанавливают для каждой однородной партии осмотром средней пробы и среднего образца по ГОСТу.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От поступившей партии товаров отбирают определенное количество единиц упаковки в соответствии с требованиями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ГОСТа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Органолептические показатели молока и молочных продуктов оценивают по каждой контролируемой единице упаковки отдельно.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Физико-химические показатели качества молока</a:t>
            </a:r>
            <a:endParaRPr lang="ru-RU" sz="30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25144"/>
          </a:xfrm>
        </p:spPr>
        <p:txBody>
          <a:bodyPr>
            <a:noAutofit/>
          </a:bodyPr>
          <a:lstStyle/>
          <a:p>
            <a:pPr marL="0" indent="542925" algn="just">
              <a:spcBef>
                <a:spcPts val="0"/>
              </a:spcBef>
              <a:buNone/>
            </a:pPr>
            <a:r>
              <a:rPr lang="ru-RU" sz="2600" dirty="0">
                <a:solidFill>
                  <a:srgbClr val="002060"/>
                </a:solidFill>
              </a:rPr>
              <a:t>Важнейший показатель физико-химических свойств молока - плотность. </a:t>
            </a:r>
          </a:p>
          <a:p>
            <a:pPr marL="0" indent="542925" algn="just">
              <a:spcBef>
                <a:spcPts val="0"/>
              </a:spcBef>
              <a:buNone/>
            </a:pPr>
            <a:r>
              <a:rPr lang="ru-RU" sz="2600" b="1" dirty="0">
                <a:solidFill>
                  <a:srgbClr val="002060"/>
                </a:solidFill>
              </a:rPr>
              <a:t>Плотность - </a:t>
            </a:r>
            <a:r>
              <a:rPr lang="ru-RU" sz="2600" dirty="0">
                <a:solidFill>
                  <a:srgbClr val="002060"/>
                </a:solidFill>
              </a:rPr>
              <a:t>это масса вещества при 20°С, заключенного в единице объема (кг/м³ ). По плотности молока определяют его натуральность. В нашей стране плотность цельного коровьего молока составляет 1030 кг/м³ с колебаниями от 1027 до 1033 кг/м³ . Плотность свежего, только что выдоенного молока ниже охлажденного и постоявшего 2-3 ч. Это объясняется улетучиванием оксида углерода, находящегося в молоке, переходом жира в твердое состояние и гидратацией белков</a:t>
            </a:r>
          </a:p>
        </p:txBody>
      </p:sp>
    </p:spTree>
    <p:extLst>
      <p:ext uri="{BB962C8B-B14F-4D97-AF65-F5344CB8AC3E}">
        <p14:creationId xmlns:p14="http://schemas.microsoft.com/office/powerpoint/2010/main" val="2860124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568952" cy="6048672"/>
          </a:xfrm>
        </p:spPr>
        <p:txBody>
          <a:bodyPr>
            <a:normAutofit fontScale="92500" lnSpcReduction="10000"/>
          </a:bodyPr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Плотность молока определяют специальным ареометром (</a:t>
            </a:r>
            <a:r>
              <a:rPr lang="ru-RU" dirty="0" err="1">
                <a:solidFill>
                  <a:srgbClr val="002060"/>
                </a:solidFill>
              </a:rPr>
              <a:t>лактоденсиметром</a:t>
            </a:r>
            <a:r>
              <a:rPr lang="ru-RU" dirty="0">
                <a:solidFill>
                  <a:srgbClr val="002060"/>
                </a:solidFill>
              </a:rPr>
              <a:t>) при температуре 20°С. Допускается определение плотности при 15-25°С с приведением ее через поправку к 20°С, которая составляет 0,2 °А на каждый температурный градус. Если температура более 20°С, поправка будет с плюсом, если менее 20°С - с минусом. Под градусом </a:t>
            </a:r>
            <a:r>
              <a:rPr lang="ru-RU" dirty="0" err="1">
                <a:solidFill>
                  <a:srgbClr val="002060"/>
                </a:solidFill>
              </a:rPr>
              <a:t>лактоденсиметра</a:t>
            </a:r>
            <a:r>
              <a:rPr lang="ru-RU" dirty="0">
                <a:solidFill>
                  <a:srgbClr val="002060"/>
                </a:solidFill>
              </a:rPr>
              <a:t> (°А) подразумевается третий и четвертый знаки показателя плотности.</a:t>
            </a:r>
          </a:p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Например, плотность 1029 кг/м³ в градусах </a:t>
            </a:r>
            <a:r>
              <a:rPr lang="ru-RU" dirty="0" err="1">
                <a:solidFill>
                  <a:srgbClr val="002060"/>
                </a:solidFill>
              </a:rPr>
              <a:t>лактоденсиметра</a:t>
            </a:r>
            <a:r>
              <a:rPr lang="ru-RU" dirty="0">
                <a:solidFill>
                  <a:srgbClr val="002060"/>
                </a:solidFill>
              </a:rPr>
              <a:t> будет 29°А. При добавлении воды плотность молока уменьшается примерно на 2,5-3 °А на каждые 10% добавленной воды.</a:t>
            </a:r>
          </a:p>
        </p:txBody>
      </p:sp>
    </p:spTree>
    <p:extLst>
      <p:ext uri="{BB962C8B-B14F-4D97-AF65-F5344CB8AC3E}">
        <p14:creationId xmlns:p14="http://schemas.microsoft.com/office/powerpoint/2010/main" val="1704999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865364" y="3244334"/>
            <a:ext cx="1413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ареометром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62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51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542925" algn="just">
              <a:buNone/>
            </a:pPr>
            <a:r>
              <a:rPr lang="ru-RU" b="1" dirty="0">
                <a:solidFill>
                  <a:srgbClr val="002060"/>
                </a:solidFill>
              </a:rPr>
              <a:t>Точка замерзания</a:t>
            </a:r>
            <a:r>
              <a:rPr lang="ru-RU" dirty="0">
                <a:solidFill>
                  <a:srgbClr val="002060"/>
                </a:solidFill>
              </a:rPr>
              <a:t>. Под точкой замерзания понимают температуру, при которой молоко переходит в твердое состояние. Ее устанавливают с помощью термометра </a:t>
            </a:r>
            <a:r>
              <a:rPr lang="ru-RU" dirty="0" err="1">
                <a:solidFill>
                  <a:srgbClr val="002060"/>
                </a:solidFill>
              </a:rPr>
              <a:t>Бекмана</a:t>
            </a:r>
            <a:r>
              <a:rPr lang="ru-RU" dirty="0">
                <a:solidFill>
                  <a:srgbClr val="002060"/>
                </a:solidFill>
              </a:rPr>
              <a:t>. Нормальное коровье молоко замерзает при -0,54 °С. В зависимости от состава молока этот показатель может колебаться от - 0,525 до -0,565°С. Точка замерзания молозива колеблется от -0,57 до -0,58°С. Зависимость точки замерзания от концентрации истинно растворимых частей молока можно использовать на практике для установления фальсификации молока и расчета добавленной воды. Добавление 1% воды приводит к повышению точки замерзания в среднем на 0,005°С. </a:t>
            </a:r>
          </a:p>
        </p:txBody>
      </p:sp>
    </p:spTree>
    <p:extLst>
      <p:ext uri="{BB962C8B-B14F-4D97-AF65-F5344CB8AC3E}">
        <p14:creationId xmlns:p14="http://schemas.microsoft.com/office/powerpoint/2010/main" val="1998683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365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buNone/>
            </a:pPr>
            <a:r>
              <a:rPr lang="ru-RU" b="1" dirty="0">
                <a:solidFill>
                  <a:srgbClr val="002060"/>
                </a:solidFill>
              </a:rPr>
              <a:t>Титруемая кислотность. </a:t>
            </a:r>
            <a:r>
              <a:rPr lang="ru-RU" dirty="0">
                <a:solidFill>
                  <a:srgbClr val="002060"/>
                </a:solidFill>
              </a:rPr>
              <a:t>По кислотности молока определяют его свежесть. Свежевыдоенное молоко имеет амфотерную, то есть кислую и щелочную реакцию, так как белки содержат </a:t>
            </a:r>
            <a:r>
              <a:rPr lang="ru-RU" dirty="0" err="1">
                <a:solidFill>
                  <a:srgbClr val="002060"/>
                </a:solidFill>
              </a:rPr>
              <a:t>аминные</a:t>
            </a:r>
            <a:r>
              <a:rPr lang="ru-RU" dirty="0">
                <a:solidFill>
                  <a:srgbClr val="002060"/>
                </a:solidFill>
              </a:rPr>
              <a:t> и кислотные группы. Титруемую кислотность выражают в условных градусах, или градусах Тернера.</a:t>
            </a:r>
          </a:p>
        </p:txBody>
      </p:sp>
    </p:spTree>
    <p:extLst>
      <p:ext uri="{BB962C8B-B14F-4D97-AF65-F5344CB8AC3E}">
        <p14:creationId xmlns:p14="http://schemas.microsoft.com/office/powerpoint/2010/main" val="1776690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Титруемая кислотность свежего молока 16-18°Т. В процессе хранения молока развивающиеся в нем микроорганизмы сбраживают молочный сахар, что способствует накоплению молочной кислоты, повышающей титруемую кислотность. Кислотность молока зависит от ряда факторов: породы, индивидуальных особенностей животных, условий кормления, стадии лактации коров. В первом месяце лактации коров она равна 20°Т, на десятом месяце - 15-13°Т, иногда снижается до 6 °Т. С возрастом коров кислотность молока снижается. </a:t>
            </a:r>
          </a:p>
        </p:txBody>
      </p:sp>
    </p:spTree>
    <p:extLst>
      <p:ext uri="{BB962C8B-B14F-4D97-AF65-F5344CB8AC3E}">
        <p14:creationId xmlns:p14="http://schemas.microsoft.com/office/powerpoint/2010/main" val="1354993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Низкая кислотность молока свидетельствует о том, что оно получено от больных животных. Молоко с повышенной кислотностью непригодно для изготовления молочных продуктов и при пастеризации может свернуться. Помимо титруемой кислотности определяют и активную кислотность. Этот показатель выражается величиной </a:t>
            </a:r>
            <a:r>
              <a:rPr lang="ru-RU" dirty="0" err="1">
                <a:solidFill>
                  <a:srgbClr val="002060"/>
                </a:solidFill>
              </a:rPr>
              <a:t>pH</a:t>
            </a:r>
            <a:r>
              <a:rPr lang="ru-RU" dirty="0">
                <a:solidFill>
                  <a:srgbClr val="002060"/>
                </a:solidFill>
              </a:rPr>
              <a:t>, в среднем он равен 6,5 (колеблется от 6,3 до 6,9), что свидетельствует о слабокислой реакции молока. В техническом регламенте на молоко регламентирован показатель сухого обезжиренного молочного остатка (СОМО).</a:t>
            </a:r>
          </a:p>
        </p:txBody>
      </p:sp>
    </p:spTree>
    <p:extLst>
      <p:ext uri="{BB962C8B-B14F-4D97-AF65-F5344CB8AC3E}">
        <p14:creationId xmlns:p14="http://schemas.microsoft.com/office/powerpoint/2010/main" val="4003516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Органолептические показатели качества молока. Цвет, запах, вкус и консистенция молока зависят от его состава. Белый цвет с желтоватым оттенком и непрозрачность цельного молока обусловлены наличием </a:t>
            </a:r>
            <a:r>
              <a:rPr lang="ru-RU" dirty="0" err="1">
                <a:solidFill>
                  <a:srgbClr val="002060"/>
                </a:solidFill>
              </a:rPr>
              <a:t>коллоидально</a:t>
            </a:r>
            <a:r>
              <a:rPr lang="ru-RU" dirty="0">
                <a:solidFill>
                  <a:srgbClr val="002060"/>
                </a:solidFill>
              </a:rPr>
              <a:t> растворенных соединений казеина с фосфорно-кальциевыми солями и находящегося в </a:t>
            </a:r>
            <a:r>
              <a:rPr lang="ru-RU" dirty="0" err="1">
                <a:solidFill>
                  <a:srgbClr val="002060"/>
                </a:solidFill>
              </a:rPr>
              <a:t>эмульгированном</a:t>
            </a:r>
            <a:r>
              <a:rPr lang="ru-RU" dirty="0">
                <a:solidFill>
                  <a:srgbClr val="002060"/>
                </a:solidFill>
              </a:rPr>
              <a:t> состоянии жира. Каротин и лактофлавин придают молоку желтоватый оттенок. </a:t>
            </a:r>
          </a:p>
        </p:txBody>
      </p:sp>
    </p:spTree>
    <p:extLst>
      <p:ext uri="{BB962C8B-B14F-4D97-AF65-F5344CB8AC3E}">
        <p14:creationId xmlns:p14="http://schemas.microsoft.com/office/powerpoint/2010/main" val="2826172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542925" algn="just">
              <a:buNone/>
            </a:pPr>
            <a:r>
              <a:rPr lang="ru-RU" b="1" dirty="0">
                <a:solidFill>
                  <a:srgbClr val="002060"/>
                </a:solidFill>
              </a:rPr>
              <a:t>СОМО. </a:t>
            </a:r>
            <a:r>
              <a:rPr lang="ru-RU" dirty="0">
                <a:solidFill>
                  <a:srgbClr val="002060"/>
                </a:solidFill>
              </a:rPr>
              <a:t>Этот показатель определяют, вычитая из величины сухого остатка содержание жира. Сухой остаток содержит все химические составные части молока (жир, белки, молочный сахар, минеральные вещества, витамины, ферменты и др.). В зависимости от стадии лактации, возраста, рациона кормления и других факторов он может колебаться в значительных пределах - от 11 до 14%. СОМО - величина более постоянная. По нему судят о натуральности молока: если СОМО ниже 8%, то молоко, вероятно, разбавлено водой.</a:t>
            </a:r>
          </a:p>
        </p:txBody>
      </p:sp>
    </p:spTree>
    <p:extLst>
      <p:ext uri="{BB962C8B-B14F-4D97-AF65-F5344CB8AC3E}">
        <p14:creationId xmlns:p14="http://schemas.microsoft.com/office/powerpoint/2010/main" val="4993715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Санитарно-гигиенические показатели качества молока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О них судят по чистоте, содержанию бактерий и соматических клеток, характеру микрофлоры, наличию возбудителей заболеваний, химических загрязнителей. Техническим регламентом на молоко и молочную продукцию регламентированы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следующие показатели безопасности молока:</a:t>
            </a:r>
          </a:p>
        </p:txBody>
      </p:sp>
    </p:spTree>
    <p:extLst>
      <p:ext uri="{BB962C8B-B14F-4D97-AF65-F5344CB8AC3E}">
        <p14:creationId xmlns:p14="http://schemas.microsoft.com/office/powerpoint/2010/main" val="557676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микробиологические показатели: количество </a:t>
            </a:r>
            <a:r>
              <a:rPr lang="ru-RU" dirty="0" err="1">
                <a:solidFill>
                  <a:srgbClr val="002060"/>
                </a:solidFill>
              </a:rPr>
              <a:t>мезофильных</a:t>
            </a:r>
            <a:r>
              <a:rPr lang="ru-RU" dirty="0">
                <a:solidFill>
                  <a:srgbClr val="002060"/>
                </a:solidFill>
              </a:rPr>
              <a:t> аэробных и факультативно анаэробных микроорганизмов (</a:t>
            </a:r>
            <a:r>
              <a:rPr lang="ru-RU" dirty="0" err="1">
                <a:solidFill>
                  <a:srgbClr val="002060"/>
                </a:solidFill>
              </a:rPr>
              <a:t>КМАФАнМ</a:t>
            </a:r>
            <a:r>
              <a:rPr lang="ru-RU" dirty="0">
                <a:solidFill>
                  <a:srgbClr val="002060"/>
                </a:solidFill>
              </a:rPr>
              <a:t>), бактерии группы кишечной палочки (БГКП), </a:t>
            </a:r>
            <a:r>
              <a:rPr lang="ru-RU" dirty="0" err="1">
                <a:solidFill>
                  <a:srgbClr val="002060"/>
                </a:solidFill>
              </a:rPr>
              <a:t>сульфитредуцирующие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клостридии</a:t>
            </a:r>
            <a:r>
              <a:rPr lang="ru-RU" dirty="0">
                <a:solidFill>
                  <a:srgbClr val="002060"/>
                </a:solidFill>
              </a:rPr>
              <a:t>, S. </a:t>
            </a:r>
            <a:r>
              <a:rPr lang="ru-RU" dirty="0" err="1">
                <a:solidFill>
                  <a:srgbClr val="002060"/>
                </a:solidFill>
              </a:rPr>
              <a:t>aureus</a:t>
            </a:r>
            <a:r>
              <a:rPr lang="ru-RU" dirty="0">
                <a:solidFill>
                  <a:srgbClr val="002060"/>
                </a:solidFill>
              </a:rPr>
              <a:t>, патогенные микроорганизмы, в том числе сальмонеллы и </a:t>
            </a:r>
            <a:r>
              <a:rPr lang="ru-RU" dirty="0" err="1">
                <a:solidFill>
                  <a:srgbClr val="002060"/>
                </a:solidFill>
              </a:rPr>
              <a:t>Listeria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monocytogenes</a:t>
            </a:r>
            <a:r>
              <a:rPr lang="ru-RU" dirty="0">
                <a:solidFill>
                  <a:srgbClr val="002060"/>
                </a:solidFill>
              </a:rPr>
              <a:t>;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токсичные элементы (свинец, мышьяк, кадмий, ртуть);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пестициды – </a:t>
            </a:r>
            <a:r>
              <a:rPr lang="ru-RU" dirty="0" err="1">
                <a:solidFill>
                  <a:srgbClr val="002060"/>
                </a:solidFill>
              </a:rPr>
              <a:t>гексахлорциклогексан</a:t>
            </a:r>
            <a:r>
              <a:rPr lang="ru-RU" dirty="0">
                <a:solidFill>
                  <a:srgbClr val="002060"/>
                </a:solidFill>
              </a:rPr>
              <a:t>, ДЦТ и его метаболиты;</a:t>
            </a:r>
          </a:p>
          <a:p>
            <a:pPr algn="just"/>
            <a:r>
              <a:rPr lang="ru-RU" dirty="0" err="1">
                <a:solidFill>
                  <a:srgbClr val="002060"/>
                </a:solidFill>
              </a:rPr>
              <a:t>микотоксины</a:t>
            </a:r>
            <a:r>
              <a:rPr lang="ru-RU" dirty="0">
                <a:solidFill>
                  <a:srgbClr val="002060"/>
                </a:solidFill>
              </a:rPr>
              <a:t> (афлатоксин </a:t>
            </a:r>
            <a:r>
              <a:rPr lang="ru-RU" dirty="0" err="1">
                <a:solidFill>
                  <a:srgbClr val="002060"/>
                </a:solidFill>
              </a:rPr>
              <a:t>Mi</a:t>
            </a:r>
            <a:r>
              <a:rPr lang="ru-RU" dirty="0">
                <a:solidFill>
                  <a:srgbClr val="002060"/>
                </a:solidFill>
              </a:rPr>
              <a:t>);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антибиотики (левомицетин, тетрациклиновая группа, стрептомицин, пенициллин);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радионуклиды (цезий-137 и стронций-90); 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ингибирующие вещества</a:t>
            </a:r>
          </a:p>
        </p:txBody>
      </p:sp>
    </p:spTree>
    <p:extLst>
      <p:ext uri="{BB962C8B-B14F-4D97-AF65-F5344CB8AC3E}">
        <p14:creationId xmlns:p14="http://schemas.microsoft.com/office/powerpoint/2010/main" val="14540482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10000"/>
          </a:bodyPr>
          <a:lstStyle/>
          <a:p>
            <a:pPr marL="0" indent="542925" algn="just">
              <a:buNone/>
            </a:pPr>
            <a:r>
              <a:rPr lang="ru-RU" b="1" dirty="0">
                <a:solidFill>
                  <a:srgbClr val="002060"/>
                </a:solidFill>
              </a:rPr>
              <a:t>Чистота.</a:t>
            </a:r>
            <a:r>
              <a:rPr lang="ru-RU" dirty="0">
                <a:solidFill>
                  <a:srgbClr val="002060"/>
                </a:solidFill>
              </a:rPr>
              <a:t> Этот показатель характеризует санитарные условия получения молока. Загрязнение молока различными механическими примесями (шерстью, частицами корма или подстилки, пылью и др.) свидетельствует об отсутствии должного ухода за животными, несоблюдении элементарных санитарно-гигиенических правил. Источниками загрязнения могут быть: вымя, кожа и волосяной покров животного, воздух скотного двора, молочная посуда и оборудование, корм, подстилка, обслуживающий персонал. По степени чистоты молоко подразделяют на три группы: первая - молоко чистое, хорошего качества; вторая - удовлетворительное и третья - загрязненное</a:t>
            </a:r>
          </a:p>
        </p:txBody>
      </p:sp>
    </p:spTree>
    <p:extLst>
      <p:ext uri="{BB962C8B-B14F-4D97-AF65-F5344CB8AC3E}">
        <p14:creationId xmlns:p14="http://schemas.microsoft.com/office/powerpoint/2010/main" val="26747917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Микроорганизмы сырого молока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5397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</a:rPr>
              <a:t>Их условно можно разделить на три группы: полезные для здоровья человека (молочнокислые, широко используемые в молочной промышленности), вредные для здоровья (возбудители заболеваний) и ухудшающие гигиенические свойства молока (</a:t>
            </a:r>
            <a:r>
              <a:rPr lang="ru-RU" dirty="0" err="1">
                <a:solidFill>
                  <a:srgbClr val="002060"/>
                </a:solidFill>
              </a:rPr>
              <a:t>маслянокислые</a:t>
            </a:r>
            <a:r>
              <a:rPr lang="ru-RU" dirty="0">
                <a:solidFill>
                  <a:srgbClr val="002060"/>
                </a:solidFill>
              </a:rPr>
              <a:t>, гнилостные). Содержание бактерий в молоке определяют по </a:t>
            </a:r>
            <a:r>
              <a:rPr lang="ru-RU" dirty="0" err="1">
                <a:solidFill>
                  <a:srgbClr val="002060"/>
                </a:solidFill>
              </a:rPr>
              <a:t>редуктазной</a:t>
            </a:r>
            <a:r>
              <a:rPr lang="ru-RU" dirty="0">
                <a:solidFill>
                  <a:srgbClr val="002060"/>
                </a:solidFill>
              </a:rPr>
              <a:t> пробе. Бактерии, попавшие в молоко, выделяют ферменты, в частности, </a:t>
            </a:r>
            <a:r>
              <a:rPr lang="ru-RU" dirty="0" err="1">
                <a:solidFill>
                  <a:srgbClr val="002060"/>
                </a:solidFill>
              </a:rPr>
              <a:t>редуктазу</a:t>
            </a:r>
            <a:r>
              <a:rPr lang="ru-RU" dirty="0">
                <a:solidFill>
                  <a:srgbClr val="002060"/>
                </a:solidFill>
              </a:rPr>
              <a:t>. В свежем, только что выдоенном молоке </a:t>
            </a:r>
            <a:r>
              <a:rPr lang="ru-RU" dirty="0" err="1">
                <a:solidFill>
                  <a:srgbClr val="002060"/>
                </a:solidFill>
              </a:rPr>
              <a:t>редуктаза</a:t>
            </a:r>
            <a:r>
              <a:rPr lang="ru-RU" dirty="0">
                <a:solidFill>
                  <a:srgbClr val="002060"/>
                </a:solidFill>
              </a:rPr>
              <a:t> отсутствует. </a:t>
            </a:r>
            <a:r>
              <a:rPr lang="ru-RU" dirty="0" err="1">
                <a:solidFill>
                  <a:srgbClr val="002060"/>
                </a:solidFill>
              </a:rPr>
              <a:t>Редуктаза</a:t>
            </a:r>
            <a:r>
              <a:rPr lang="ru-RU" dirty="0">
                <a:solidFill>
                  <a:srgbClr val="002060"/>
                </a:solidFill>
              </a:rPr>
              <a:t> обесцвечивает добавленные к молоку растворы метиленового голубого или </a:t>
            </a:r>
            <a:r>
              <a:rPr lang="ru-RU" dirty="0" err="1">
                <a:solidFill>
                  <a:srgbClr val="002060"/>
                </a:solidFill>
              </a:rPr>
              <a:t>резазурина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52611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Характер микрофлоры определяют по пробе на брожение. При естественном скисании молока образуется сгусток. Характер сгустка зависит от преобладания того или иного вида бактерий. По качеству сгустка молоко относят к тому или иному классу.</a:t>
            </a:r>
          </a:p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Высокую бактериальную обсемененность имеет молоко коров, больных маститом. В маститном молоке увеличивается содержание соматических клеток</a:t>
            </a:r>
          </a:p>
        </p:txBody>
      </p:sp>
    </p:spTree>
    <p:extLst>
      <p:ext uri="{BB962C8B-B14F-4D97-AF65-F5344CB8AC3E}">
        <p14:creationId xmlns:p14="http://schemas.microsoft.com/office/powerpoint/2010/main" val="17310670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542925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rgbClr val="002060"/>
                </a:solidFill>
              </a:rPr>
              <a:t>Соматические клетки. </a:t>
            </a:r>
            <a:r>
              <a:rPr lang="ru-RU" dirty="0">
                <a:solidFill>
                  <a:srgbClr val="002060"/>
                </a:solidFill>
              </a:rPr>
              <a:t>Они представлены в основном лейкоцитами, эпителием молочных альвеол и </a:t>
            </a:r>
            <a:r>
              <a:rPr lang="ru-RU" dirty="0" err="1">
                <a:solidFill>
                  <a:srgbClr val="002060"/>
                </a:solidFill>
              </a:rPr>
              <a:t>молоковыводящих</a:t>
            </a:r>
            <a:r>
              <a:rPr lang="ru-RU" dirty="0">
                <a:solidFill>
                  <a:srgbClr val="002060"/>
                </a:solidFill>
              </a:rPr>
              <a:t> путей и являются обычными элементами нормального молока. При заболевании животных маститом усиливается миграция лейкоцитов в очаг воспаления, что приводит к возрастанию числа соматических клеток в молоке. В производственных условиях количество соматических клеток определяют с помощью поверхностно активного вещества «</a:t>
            </a:r>
            <a:r>
              <a:rPr lang="ru-RU" dirty="0" err="1">
                <a:solidFill>
                  <a:srgbClr val="002060"/>
                </a:solidFill>
              </a:rPr>
              <a:t>Мастоприм</a:t>
            </a:r>
            <a:r>
              <a:rPr lang="ru-RU" dirty="0">
                <a:solidFill>
                  <a:srgbClr val="002060"/>
                </a:solidFill>
              </a:rPr>
              <a:t>» с использованием молочно-контрольных пластинок ПМК-1, приборов «ИСКМ-1», «</a:t>
            </a:r>
            <a:r>
              <a:rPr lang="ru-RU" dirty="0" err="1">
                <a:solidFill>
                  <a:srgbClr val="002060"/>
                </a:solidFill>
              </a:rPr>
              <a:t>Соматос</a:t>
            </a:r>
            <a:r>
              <a:rPr lang="ru-RU" dirty="0">
                <a:solidFill>
                  <a:srgbClr val="002060"/>
                </a:solidFill>
              </a:rPr>
              <a:t>» и др.</a:t>
            </a:r>
          </a:p>
        </p:txBody>
      </p:sp>
    </p:spTree>
    <p:extLst>
      <p:ext uri="{BB962C8B-B14F-4D97-AF65-F5344CB8AC3E}">
        <p14:creationId xmlns:p14="http://schemas.microsoft.com/office/powerpoint/2010/main" val="3376723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87" y="3473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Допустимые уровни содержания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микроорганизмов и соматических клеток в сыром молоке,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сыром обезжиренном молоке и сырых сливках</a:t>
            </a:r>
            <a:br>
              <a:rPr lang="ru-RU" sz="2000" b="1" dirty="0">
                <a:solidFill>
                  <a:srgbClr val="002060"/>
                </a:solidFill>
              </a:rPr>
            </a:b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111689"/>
              </p:ext>
            </p:extLst>
          </p:nvPr>
        </p:nvGraphicFramePr>
        <p:xfrm>
          <a:off x="7988" y="908720"/>
          <a:ext cx="9126288" cy="6261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9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7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5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6412">
                <a:tc rowSpan="2">
                  <a:txBody>
                    <a:bodyPr/>
                    <a:lstStyle/>
                    <a:p>
                      <a:r>
                        <a:rPr lang="ru-RU" dirty="0"/>
                        <a:t>Продукт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err="1"/>
                        <a:t>КМАФАнМ</a:t>
                      </a:r>
                      <a:r>
                        <a:rPr lang="ru-RU" dirty="0"/>
                        <a:t>*, КОЕ**/см (г), не более***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dirty="0"/>
                        <a:t>Объем (масса) продукта, см (г), в которой не допускаются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/>
                        <a:t>Содержание соматических клеток, в 1 см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0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БГКП (</a:t>
                      </a:r>
                      <a:r>
                        <a:rPr lang="ru-RU" dirty="0" err="1"/>
                        <a:t>колиформы</a:t>
                      </a:r>
                      <a:r>
                        <a:rPr lang="ru-RU" dirty="0"/>
                        <a:t>)****</a:t>
                      </a: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Патогенные, в том числе сальмонеллы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96">
                <a:tc>
                  <a:txBody>
                    <a:bodyPr/>
                    <a:lstStyle/>
                    <a:p>
                      <a:r>
                        <a:rPr lang="ru-RU" dirty="0"/>
                        <a:t>Сырое молоко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 х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7,5 х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017">
                <a:tc>
                  <a:txBody>
                    <a:bodyPr/>
                    <a:lstStyle/>
                    <a:p>
                      <a:r>
                        <a:rPr lang="ru-RU" dirty="0"/>
                        <a:t>Сырое обезжиренное молоко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 х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096">
                <a:tc>
                  <a:txBody>
                    <a:bodyPr/>
                    <a:lstStyle/>
                    <a:p>
                      <a:r>
                        <a:rPr lang="ru-RU" dirty="0"/>
                        <a:t>Сырые сливки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 х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2017">
                <a:tc>
                  <a:txBody>
                    <a:bodyPr/>
                    <a:lstStyle/>
                    <a:p>
                      <a:r>
                        <a:rPr lang="ru-RU" dirty="0"/>
                        <a:t>Сырое молоко для производства: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6412">
                <a:tc>
                  <a:txBody>
                    <a:bodyPr/>
                    <a:lstStyle/>
                    <a:p>
                      <a:r>
                        <a:rPr lang="ru-RU" dirty="0"/>
                        <a:t>а) детского питания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 х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 х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096">
                <a:tc>
                  <a:txBody>
                    <a:bodyPr/>
                    <a:lstStyle/>
                    <a:p>
                      <a:r>
                        <a:rPr lang="ru-RU" dirty="0"/>
                        <a:t>б) сыров и стерилизованного молока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 х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-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 х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0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10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054" y="2314575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117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4"/>
            <a:ext cx="9144000" cy="6904048"/>
          </a:xfrm>
        </p:spPr>
      </p:pic>
    </p:spTree>
    <p:extLst>
      <p:ext uri="{BB962C8B-B14F-4D97-AF65-F5344CB8AC3E}">
        <p14:creationId xmlns:p14="http://schemas.microsoft.com/office/powerpoint/2010/main" val="2558202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На вкус и запах натурального молока оказывают влияние белки (безвкусные в чистом виде), липиды, молочный сахар, кислоты, минеральные соли, витамины и другие вещества. Жир придает нежность, молочный сахар - сладость, белок и минеральные вещества формируют вкус молока. Свободные низкомолекулярные жирные кислоты, карбоновые соединения, продукты их окисления обусловливают аромат молока. </a:t>
            </a:r>
          </a:p>
        </p:txBody>
      </p:sp>
    </p:spTree>
    <p:extLst>
      <p:ext uri="{BB962C8B-B14F-4D97-AF65-F5344CB8AC3E}">
        <p14:creationId xmlns:p14="http://schemas.microsoft.com/office/powerpoint/2010/main" val="1332302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542925" algn="just">
              <a:buNone/>
            </a:pPr>
            <a:r>
              <a:rPr lang="ru-RU" dirty="0">
                <a:solidFill>
                  <a:srgbClr val="002060"/>
                </a:solidFill>
              </a:rPr>
              <a:t>Отклонения в органолептических свойствах классифицируются как пороки молока, которые бывают кормового, бактериального, технического и физико-химического происхождения. Пороки кормового происхождения можно обнаружить сразу после </a:t>
            </a:r>
            <a:r>
              <a:rPr lang="ru-RU" dirty="0" err="1">
                <a:solidFill>
                  <a:srgbClr val="002060"/>
                </a:solidFill>
              </a:rPr>
              <a:t>выдаивания</a:t>
            </a:r>
            <a:r>
              <a:rPr lang="ru-RU" dirty="0">
                <a:solidFill>
                  <a:srgbClr val="002060"/>
                </a:solidFill>
              </a:rPr>
              <a:t> молока. Они возникают при поедании коровами щавеля, ромашки, полыни, сурепки, чеснока, дикого лука, лютика, содержащих большое количество эфирных масел. Введение в рационы капусты в больших количествах приводит к появлению в молоке капустного привкуса и запаха.</a:t>
            </a:r>
          </a:p>
        </p:txBody>
      </p:sp>
    </p:spTree>
    <p:extLst>
      <p:ext uri="{BB962C8B-B14F-4D97-AF65-F5344CB8AC3E}">
        <p14:creationId xmlns:p14="http://schemas.microsoft.com/office/powerpoint/2010/main" val="170268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84076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/>
              <a:t>          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 органолептическим показателям продукт должен соответствовать следующим требованиям:</a:t>
            </a:r>
          </a:p>
          <a:p>
            <a:pPr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внешний вид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— непрозрачная жидкость; для жирного и высокожирного молока допускается незначительный отстой жира, исчезающий при перемешивании;</a:t>
            </a:r>
          </a:p>
          <a:p>
            <a:pPr lvl="0"/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консистенция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— жидкая, однородная,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нетягучая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слегка вязкая; без хлопьев белка и сбившихся комков жира;</a:t>
            </a:r>
          </a:p>
          <a:p>
            <a:pPr lvl="0"/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вкус и запах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— характерные для молока, без посторонних привкусов и запахов, с легким привкусом кипячения; для топленого и стерилизованного молока — выраженный привкус кипячения; для восстановленного 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рекомбинированного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допускается сладковатый привкус;</a:t>
            </a:r>
          </a:p>
          <a:p>
            <a:pPr lvl="0"/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цвет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— белый, равномерный по всей массе; для топленого и стерилизованного молока — с кремовым оттенком; для обезжиренного — со слегка синеватым оттенком.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8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539750" algn="just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При исследовании качества молока могут быть обнаружены пороки различного происхождения — кормового, бактериального и физико-химического. 	</a:t>
            </a:r>
          </a:p>
          <a:p>
            <a:pPr marL="0" indent="0" algn="just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	Пороки молока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— отклонения органолептических показателей, химического состава, упаковки и маркировки молока от показателей, предусмотренных стандартом, возникающие при использовании недоброкачественного сырья, нарушении технологических режимов и хранения. Наличие их в молоке существенно снижает качество продукта или даже не позволяет направлять молоко в реализацию, если пороки сильно выражены.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73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cap="sm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Пороки молока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539750" algn="just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Пороки молока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обусловливаются недоброкачественностью кормов, попаданием в молоко микрофлоры, неправильной технологией обработки, нарушением условий и сроков хранения и другими причинами.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Пороки консистенции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вызываются жизнедеятельностью некоторых микроорганизмов. Молоко приобретает густую консистенцию при участии молочнокислых бактерий, слизистую или тягучую — под действием слизеобразующих бактерий. В результате развития бактерий кишечной палочки молоко подвергается брожению и образуется пена. При попадании бактерий, выделяющих сычужный фермент, молоко свертывается во время нагревания даже при низкой кислотности.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2.Пороки запаха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 чаще всего обусловлены специфическими запахами кормов или антисанитарными условиями помещений, в которых содержат животных. К порокам запаха относятся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хлевный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тухлый, сырный, чесночный и др.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2368</Words>
  <Application>Microsoft Office PowerPoint</Application>
  <PresentationFormat>Экран (4:3)</PresentationFormat>
  <Paragraphs>109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Times New Roman</vt:lpstr>
      <vt:lpstr>Тема Office</vt:lpstr>
      <vt:lpstr>Определение качественных показателей молока питьевого, кисломолочных продуктов и сыров,  соответствия их ГОСТ (ТУ) и ФЗ-88 «ТР на молоко и молочную продукцию»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в кулинарии </vt:lpstr>
      <vt:lpstr>Презентация PowerPoint</vt:lpstr>
      <vt:lpstr>Требования к качеству питьевого молока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Физико-химические показатели качества молока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Санитарно-гигиенические показатели качества молока </vt:lpstr>
      <vt:lpstr>Презентация PowerPoint</vt:lpstr>
      <vt:lpstr>Презентация PowerPoint</vt:lpstr>
      <vt:lpstr>Микроорганизмы сырого молока </vt:lpstr>
      <vt:lpstr>Презентация PowerPoint</vt:lpstr>
      <vt:lpstr>Презентация PowerPoint</vt:lpstr>
      <vt:lpstr>Допустимые уровни содержания микроорганизмов и соматических клеток в сыром молоке, сыром обезжиренном молоке и сырых сливках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качественных показателей молока питьевого, кисломолочных продуктов и сыров,  соответствия их ГОСТ (ТУ) и ФЗ-88 «ТР на молоко и молочную продукцию»</dc:title>
  <dc:creator>ЕЛЕНА-СВЕТЛАКОВА</dc:creator>
  <cp:lastModifiedBy>Елена</cp:lastModifiedBy>
  <cp:revision>19</cp:revision>
  <dcterms:created xsi:type="dcterms:W3CDTF">2015-12-03T15:17:46Z</dcterms:created>
  <dcterms:modified xsi:type="dcterms:W3CDTF">2023-10-30T19:01:53Z</dcterms:modified>
</cp:coreProperties>
</file>